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85" r:id="rId5"/>
    <p:sldId id="287" r:id="rId6"/>
    <p:sldId id="288" r:id="rId7"/>
    <p:sldId id="290" r:id="rId8"/>
    <p:sldId id="297" r:id="rId9"/>
    <p:sldId id="298" r:id="rId10"/>
    <p:sldId id="300" r:id="rId11"/>
    <p:sldId id="302" r:id="rId12"/>
    <p:sldId id="293" r:id="rId13"/>
    <p:sldId id="29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24-12-2018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6v6RLUb2TQQ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p0bUxscIuH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7g2rxtWu_F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3 – blok 2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Huisvesting gerbil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265023"/>
          </a:xfrm>
        </p:spPr>
        <p:txBody>
          <a:bodyPr>
            <a:normAutofit fontScale="925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Een gerbil kun je in een gerbillarium of in een aquarium/terrarium huisvesten.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Deze vul je met vooral veel zand, zodat ze zelf een burcht kunnen bouwen.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Bodembedekking </a:t>
            </a:r>
            <a:r>
              <a:rPr lang="nl-NL" dirty="0">
                <a:solidFill>
                  <a:schemeClr val="tx1"/>
                </a:solidFill>
              </a:rPr>
              <a:t>voor de </a:t>
            </a:r>
            <a:r>
              <a:rPr lang="nl-NL" dirty="0" smtClean="0">
                <a:solidFill>
                  <a:schemeClr val="tx1"/>
                </a:solidFill>
              </a:rPr>
              <a:t>gerbil: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Houtvezel of houtkrullen (niet van naaldhout), gemengd met hooi en natuurlijk zand.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Een zandbad voor een gerbil is een must!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Een zandbad </a:t>
            </a:r>
            <a:r>
              <a:rPr lang="nl-NL" dirty="0" smtClean="0">
                <a:solidFill>
                  <a:schemeClr val="tx1"/>
                </a:solidFill>
              </a:rPr>
              <a:t>(met chinchilla zand( wordt </a:t>
            </a:r>
            <a:r>
              <a:rPr lang="nl-NL" dirty="0">
                <a:solidFill>
                  <a:schemeClr val="tx1"/>
                </a:solidFill>
              </a:rPr>
              <a:t>gebruikt door de dieren om hun vacht te reinigen.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Minimale </a:t>
            </a:r>
            <a:r>
              <a:rPr lang="nl-NL" dirty="0">
                <a:solidFill>
                  <a:schemeClr val="tx1"/>
                </a:solidFill>
              </a:rPr>
              <a:t>afmeting van een gerbillarium met twee gerbils: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80 cm breed, 50 cm diep en 50 cm hoog.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Een gerbil verblijf moet voldoende ventilatie hebben en dus niet te hoog zijn.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De maximale hoogte van de bak is de breedte plus 10 centimeter. </a:t>
            </a:r>
          </a:p>
          <a:p>
            <a:pPr marL="274320" lvl="1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Picture 2" descr="Gerelateerde afbeeld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17"/>
          <a:stretch/>
        </p:blipFill>
        <p:spPr bwMode="auto">
          <a:xfrm>
            <a:off x="9209314" y="326072"/>
            <a:ext cx="2663498" cy="176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28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Verrijking voor knaagdieren (die graag klimmen)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Trappetjes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Tralies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Klimtouwen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Tunnels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Loopwiel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Boompjes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Takjes 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Stenen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Glazen pot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Wc-Rolletjes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Doos tissues</a:t>
            </a:r>
          </a:p>
        </p:txBody>
      </p:sp>
      <p:pic>
        <p:nvPicPr>
          <p:cNvPr id="5122" name="Picture 2" descr="Gerelateerde afbeeld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4"/>
          <a:stretch/>
        </p:blipFill>
        <p:spPr bwMode="auto">
          <a:xfrm>
            <a:off x="9254207" y="4076700"/>
            <a:ext cx="2562463" cy="245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Gerelateerde afbee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76" r="20377"/>
          <a:stretch/>
        </p:blipFill>
        <p:spPr bwMode="auto">
          <a:xfrm>
            <a:off x="9090771" y="1621971"/>
            <a:ext cx="2542044" cy="236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Gerelateerde afbeeld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591" y="4099822"/>
            <a:ext cx="2431607" cy="2431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Afbeeldingsresultaat voor verrijking voor knaagdier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900" y="4188472"/>
            <a:ext cx="3088691" cy="2254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Gerelateerde afbeeld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911" y="1621970"/>
            <a:ext cx="2847781" cy="245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Afbeeldingsresultaat voor takjes gerbi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36" y="1842292"/>
            <a:ext cx="2231617" cy="2231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3493823" y="561787"/>
            <a:ext cx="5171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8"/>
              </a:rPr>
              <a:t>https://www.youtube.com/watch?v=6v6RLUb2TQQ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69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gaan een hygiëneprotocol maken: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Maak een hygiëne protocol voor het schoonmaken van een muizen verblijf, ratten verblijf en gerbil verblijf.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Deel </a:t>
            </a:r>
            <a:r>
              <a:rPr lang="nl-NL" dirty="0">
                <a:solidFill>
                  <a:schemeClr val="tx1"/>
                </a:solidFill>
              </a:rPr>
              <a:t>de klas in </a:t>
            </a:r>
            <a:r>
              <a:rPr lang="nl-NL" dirty="0" smtClean="0">
                <a:solidFill>
                  <a:schemeClr val="tx1"/>
                </a:solidFill>
              </a:rPr>
              <a:t>drieën. Eén </a:t>
            </a:r>
            <a:r>
              <a:rPr lang="nl-NL" dirty="0">
                <a:solidFill>
                  <a:schemeClr val="tx1"/>
                </a:solidFill>
              </a:rPr>
              <a:t>groep doet die voor de </a:t>
            </a:r>
            <a:r>
              <a:rPr lang="nl-NL" dirty="0" smtClean="0">
                <a:solidFill>
                  <a:schemeClr val="tx1"/>
                </a:solidFill>
              </a:rPr>
              <a:t>muis, </a:t>
            </a:r>
            <a:r>
              <a:rPr lang="nl-NL" dirty="0">
                <a:solidFill>
                  <a:schemeClr val="tx1"/>
                </a:solidFill>
              </a:rPr>
              <a:t>en één voor </a:t>
            </a:r>
            <a:r>
              <a:rPr lang="nl-NL" dirty="0" smtClean="0">
                <a:solidFill>
                  <a:schemeClr val="tx1"/>
                </a:solidFill>
              </a:rPr>
              <a:t>de rat en één voor de gerbil. Lever deze in mail.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Dit moet er tenminste in: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Wanneer wat schoongemaakt moet worden (Wat dagelijks, wat wekelijks </a:t>
            </a:r>
            <a:r>
              <a:rPr lang="nl-NL" dirty="0" err="1" smtClean="0">
                <a:solidFill>
                  <a:schemeClr val="tx1"/>
                </a:solidFill>
              </a:rPr>
              <a:t>enz</a:t>
            </a:r>
            <a:r>
              <a:rPr lang="nl-NL" dirty="0" smtClean="0">
                <a:solidFill>
                  <a:schemeClr val="tx1"/>
                </a:solidFill>
              </a:rPr>
              <a:t>).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Hoe moet er schoongemaakt worden (Welke middelen gebruik je).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Wat moet er vervolgens weer in gedaan worden.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Maak een tabel waarop je als student kan afvinken of je alle punten gedaan hebt voor het komende blok. 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volgende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Huisvestingsvormen en onderhoud hamsters, chinchilla’s, </a:t>
            </a:r>
            <a:r>
              <a:rPr lang="nl-NL" sz="2400" dirty="0" err="1">
                <a:solidFill>
                  <a:schemeClr val="tx1"/>
                </a:solidFill>
              </a:rPr>
              <a:t>degoes</a:t>
            </a:r>
            <a:r>
              <a:rPr lang="nl-NL" sz="2400" dirty="0">
                <a:solidFill>
                  <a:schemeClr val="tx1"/>
                </a:solidFill>
              </a:rPr>
              <a:t>. </a:t>
            </a:r>
            <a:r>
              <a:rPr lang="nl-NL" sz="2400" dirty="0" smtClean="0">
                <a:solidFill>
                  <a:schemeClr val="tx1"/>
                </a:solidFill>
              </a:rPr>
              <a:t>Stappenplan </a:t>
            </a:r>
            <a:r>
              <a:rPr lang="nl-NL" sz="2400" dirty="0">
                <a:solidFill>
                  <a:schemeClr val="tx1"/>
                </a:solidFill>
              </a:rPr>
              <a:t>maken voor reinigen verblijf.</a:t>
            </a:r>
            <a:endParaRPr lang="nl-NL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2050" name="Picture 2" descr="Afbeeldingsresultaat voor hamst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65"/>
          <a:stretch/>
        </p:blipFill>
        <p:spPr bwMode="auto">
          <a:xfrm>
            <a:off x="757646" y="3410621"/>
            <a:ext cx="3350622" cy="293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chinchil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445" y="3232012"/>
            <a:ext cx="4103651" cy="329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dego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976" y="3232012"/>
            <a:ext cx="3204210" cy="320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1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243840"/>
            <a:ext cx="9875520" cy="1356360"/>
          </a:xfrm>
        </p:spPr>
        <p:txBody>
          <a:bodyPr/>
          <a:lstStyle/>
          <a:p>
            <a:r>
              <a:rPr lang="nl-NL" dirty="0" smtClean="0"/>
              <a:t>Planning blok 2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1883345"/>
              </p:ext>
            </p:extLst>
          </p:nvPr>
        </p:nvGraphicFramePr>
        <p:xfrm>
          <a:off x="1143003" y="1430383"/>
          <a:ext cx="9875517" cy="489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58">
                  <a:extLst>
                    <a:ext uri="{9D8B030D-6E8A-4147-A177-3AD203B41FA5}">
                      <a16:colId xmlns:a16="http://schemas.microsoft.com/office/drawing/2014/main" val="227624019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804381757"/>
                    </a:ext>
                  </a:extLst>
                </a:gridCol>
                <a:gridCol w="4156094">
                  <a:extLst>
                    <a:ext uri="{9D8B030D-6E8A-4147-A177-3AD203B41FA5}">
                      <a16:colId xmlns:a16="http://schemas.microsoft.com/office/drawing/2014/main" val="1385447543"/>
                    </a:ext>
                  </a:extLst>
                </a:gridCol>
                <a:gridCol w="4014722">
                  <a:extLst>
                    <a:ext uri="{9D8B030D-6E8A-4147-A177-3AD203B41FA5}">
                      <a16:colId xmlns:a16="http://schemas.microsoft.com/office/drawing/2014/main" val="3841917231"/>
                    </a:ext>
                  </a:extLst>
                </a:gridCol>
              </a:tblGrid>
              <a:tr h="371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nummer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Les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Onderwerp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Lesstof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3523382755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44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Bespreken toets blok 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Doornemen verschillende bodembedekkers.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Kenniskiemboek Huisvesting van gezelschapsdieren: Hoofdstuk 2.6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650379513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45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Huisvestingsvormen en onderhoud konijn en cavia. Stappenplan maken voor reinigen verblijf.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Kenniskiemboek Huisvesting van gezelschapsdieren: Hoofdstuk 1.6, 2.5, 3.6 en 4.6.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3593163694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46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3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Huisvestingsvormen en onderhoud </a:t>
                      </a:r>
                      <a:r>
                        <a:rPr lang="nl-NL" sz="1400" dirty="0" smtClean="0">
                          <a:effectLst/>
                        </a:rPr>
                        <a:t>muizen</a:t>
                      </a:r>
                      <a:r>
                        <a:rPr lang="nl-NL" sz="1400" dirty="0">
                          <a:effectLst/>
                        </a:rPr>
                        <a:t>, ratten gerbils. Stappenplan maken voor reinigen verblijf.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Kenniskiemboek Huisvesting van gezelschapsdieren: Hoofdstuk 1.7, 2.6, 3.6 en 4.6.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815103"/>
                  </a:ext>
                </a:extLst>
              </a:tr>
              <a:tr h="743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47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4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Huisvestingsvormen en onderhoud hamsters, chinchilla’s, </a:t>
                      </a:r>
                      <a:r>
                        <a:rPr lang="nl-NL" sz="1400" dirty="0" err="1">
                          <a:effectLst/>
                        </a:rPr>
                        <a:t>degoes</a:t>
                      </a:r>
                      <a:r>
                        <a:rPr lang="nl-NL" sz="1400" dirty="0">
                          <a:effectLst/>
                        </a:rPr>
                        <a:t>. Stappenplan maken voor reinigen verblijf.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Kenniskiemboek Huisvesting van gezelschapsdieren: Hoofdstuk 1.7, 2.6, 3.6 en 4.6.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4152727739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48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5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Preventie ziekteverspreiding en wetgeving hierover. Zoönosen konijnen en knaagdieren.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Infectieziekten: Hoofdstuk 5.2, 5.3, 5.5, 5.6 en 5.7.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674887998"/>
                  </a:ext>
                </a:extLst>
              </a:tr>
              <a:tr h="557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49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6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Welzijn, ethiek, en wetgeving m.b.t. huisvesting knaagdieren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Kenniskiemboek Dierenwelzijn en huisvesting: Casus </a:t>
                      </a:r>
                      <a:r>
                        <a:rPr lang="nl-NL" sz="140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nl-NL" sz="1400">
                          <a:effectLst/>
                        </a:rPr>
                        <a:t> Verrijkt of prikkelarm en Diergericht ontwerpen.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720541556"/>
                  </a:ext>
                </a:extLst>
              </a:tr>
              <a:tr h="371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50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7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61415" algn="ctr"/>
                        </a:tabLst>
                      </a:pPr>
                      <a:r>
                        <a:rPr lang="nl-NL" sz="1400">
                          <a:effectLst/>
                        </a:rPr>
                        <a:t>Ruimte voor vragen, herhaling lesstof en bespreken toets	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Kahoot 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29086628"/>
                  </a:ext>
                </a:extLst>
              </a:tr>
              <a:tr h="3715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Week 51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8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Toets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Zie bovenstaande voor lesstof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58" marR="61758" marT="0" marB="0"/>
                </a:tc>
                <a:extLst>
                  <a:ext uri="{0D108BD9-81ED-4DB2-BD59-A6C34878D82A}">
                    <a16:rowId xmlns:a16="http://schemas.microsoft.com/office/drawing/2014/main" val="120098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bespreken?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Opdracht les 2: hygiëneprotocol konijn en cavia.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Les 2: Huisvestingsvormen </a:t>
            </a:r>
            <a:r>
              <a:rPr lang="nl-NL" dirty="0">
                <a:solidFill>
                  <a:schemeClr val="tx1"/>
                </a:solidFill>
              </a:rPr>
              <a:t>en </a:t>
            </a:r>
            <a:r>
              <a:rPr lang="nl-NL" dirty="0" smtClean="0">
                <a:solidFill>
                  <a:schemeClr val="tx1"/>
                </a:solidFill>
              </a:rPr>
              <a:t>onderhoud muizen, ratten en gerbils.     	 	Hygiëneprotocol </a:t>
            </a:r>
            <a:r>
              <a:rPr lang="nl-NL" dirty="0">
                <a:solidFill>
                  <a:schemeClr val="tx1"/>
                </a:solidFill>
              </a:rPr>
              <a:t>maken voor reinigen verblijf.</a:t>
            </a:r>
          </a:p>
        </p:txBody>
      </p:sp>
      <p:pic>
        <p:nvPicPr>
          <p:cNvPr id="5" name="Picture 2" descr="Afbeeldingsresultaat voor muizen ra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70" y="3977639"/>
            <a:ext cx="2857500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Afbeeldingsresultaat voor muizen ratt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255" y="4076700"/>
            <a:ext cx="339090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fbeeldingsresultaat voor gerb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410" y="3977639"/>
            <a:ext cx="3184946" cy="231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les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Maak een hygiëne protocol voor het schoonmaken van de</a:t>
            </a:r>
            <a:r>
              <a:rPr lang="nl-NL" u="sng" dirty="0">
                <a:solidFill>
                  <a:schemeClr val="tx1"/>
                </a:solidFill>
              </a:rPr>
              <a:t> cavia </a:t>
            </a:r>
            <a:r>
              <a:rPr lang="nl-NL" dirty="0">
                <a:solidFill>
                  <a:schemeClr val="tx1"/>
                </a:solidFill>
              </a:rPr>
              <a:t>verblijven en </a:t>
            </a:r>
            <a:r>
              <a:rPr lang="nl-NL" u="sng" dirty="0">
                <a:solidFill>
                  <a:schemeClr val="tx1"/>
                </a:solidFill>
              </a:rPr>
              <a:t>konijnen</a:t>
            </a:r>
            <a:r>
              <a:rPr lang="nl-NL" dirty="0">
                <a:solidFill>
                  <a:schemeClr val="tx1"/>
                </a:solidFill>
              </a:rPr>
              <a:t> verblijven hier op school. Deel de klas in tweeën. Eén groep doet die voor de cavia en één voor het konijn. Lever deze in mail.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Dit moet er tenminste in: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Wanneer wat schoongemaakt moet worden (Wat dagelijks, wat wekelijks </a:t>
            </a:r>
            <a:r>
              <a:rPr lang="nl-NL" dirty="0" err="1">
                <a:solidFill>
                  <a:schemeClr val="tx1"/>
                </a:solidFill>
              </a:rPr>
              <a:t>enz</a:t>
            </a:r>
            <a:r>
              <a:rPr lang="nl-NL" dirty="0">
                <a:solidFill>
                  <a:schemeClr val="tx1"/>
                </a:solidFill>
              </a:rPr>
              <a:t>).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Hoe moet er schoongemaakt worden (Welke middelen gebruik je).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Wat moet er vervolgens weer in gedaan worden.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Maak een tabel waarop je als student kan afvinken of je alle punten gedaan hebt voor het komende blok.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3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 gedrag muis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Muizen zijn kleine, actieve knaagdieren die snel contact maken met mensen en vrij tam kunnen worden.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Onze tamme muizen stammen af van de wilde huismuis. 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Ze </a:t>
            </a:r>
            <a:r>
              <a:rPr lang="nl-NL" dirty="0">
                <a:solidFill>
                  <a:schemeClr val="tx1"/>
                </a:solidFill>
              </a:rPr>
              <a:t>kunnen gefokt worden in bijna alle kleuren van de regenboog en worden daarom ook wel kleurmuis genoemd.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Muisjes worden gemiddeld 1 tot 2 jaar oud. 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Leven van nature in familiegroepen waar een duidelijke rangorde heerst.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Door middels van urine zetten ze geursporen uit om hun territorium te bewaken en routes uit ze zetten, zodat ze de weg kunnen vinden.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Van nature zijn het nachtdieren en zijn overdag meestal aan het slapen.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Picture 2" descr="Afbeeldingsresultaat voor muizen ra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016" y="372291"/>
            <a:ext cx="2145793" cy="165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06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Huisvesting muis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Minimale afmeting van een muizenverblijf voor 2 tot 4 muizen: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60 cm breed, 40 cm diep en 30 cm hoog.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Bodembedekking voor de muis: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Mais bodembedekkers of </a:t>
            </a:r>
            <a:r>
              <a:rPr lang="nl-NL" dirty="0" smtClean="0">
                <a:solidFill>
                  <a:schemeClr val="tx1"/>
                </a:solidFill>
              </a:rPr>
              <a:t>hennepvezel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Muizen </a:t>
            </a:r>
            <a:r>
              <a:rPr lang="nl-NL" dirty="0">
                <a:solidFill>
                  <a:schemeClr val="tx1"/>
                </a:solidFill>
              </a:rPr>
              <a:t>zijn erg gevoelig voor problemen met de luchtwegen, zaagsel is daarom niet handig, want dit is erg stoffig en kan schadelijke stoffen bevatten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Muizen </a:t>
            </a:r>
            <a:r>
              <a:rPr lang="nl-NL" dirty="0">
                <a:solidFill>
                  <a:schemeClr val="tx1"/>
                </a:solidFill>
              </a:rPr>
              <a:t>kunnen goed klimmen, </a:t>
            </a:r>
            <a:r>
              <a:rPr lang="nl-NL" dirty="0" smtClean="0">
                <a:solidFill>
                  <a:schemeClr val="tx1"/>
                </a:solidFill>
              </a:rPr>
              <a:t>springen, rennen en door </a:t>
            </a:r>
            <a:r>
              <a:rPr lang="nl-NL" dirty="0">
                <a:solidFill>
                  <a:schemeClr val="tx1"/>
                </a:solidFill>
              </a:rPr>
              <a:t>kleine gaten wringen.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Traliebreedte mag hooguit 6 millimeter zijn.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Goede (moeilijke) sluiting is ook belangrijk, want muizen zijn erg </a:t>
            </a:r>
            <a:r>
              <a:rPr lang="nl-NL" dirty="0">
                <a:solidFill>
                  <a:schemeClr val="tx1"/>
                </a:solidFill>
                <a:hlinkClick r:id="rId2"/>
              </a:rPr>
              <a:t>slim</a:t>
            </a:r>
            <a:r>
              <a:rPr lang="nl-NL" dirty="0">
                <a:solidFill>
                  <a:schemeClr val="tx1"/>
                </a:solidFill>
              </a:rPr>
              <a:t> en hebben snel in de gaten hoe deze werkt. </a:t>
            </a:r>
            <a:r>
              <a:rPr lang="nl-NL" dirty="0" smtClean="0">
                <a:solidFill>
                  <a:schemeClr val="tx1"/>
                </a:solidFill>
              </a:rPr>
              <a:t>Ook een schuilplek is belangrijk. 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8057" y="378516"/>
            <a:ext cx="2900550" cy="181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71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 gedrag rat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Ratten komen van oorsprong uit Oost-Azië, maar zijn nu over de hele wereld verspreid.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Ze zijn vooral enkele uren voor zonsopgang en enkele uren na zonsondergang actief.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In gevangenschap zijn ze ook overdag actief.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Ratten zijn sociale, slimme knaagdieren die erg tam kunnen worden.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tamme rat is de gedomesticeerde vorm van de wilde bruine rat.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Worden meestal ongeveer 32 jaar oud. Vrouwtjes leven gemiddeld langer dan mannetjes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Ze leven van nature in kleine groepen, bestaande uit een dominant mannetje, een harem vrouwtjes en enkele ondergeschikte mannetjes. 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" name="Picture 4" descr="Afbeeldingsresultaat voor muizen rat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0832" y="353786"/>
            <a:ext cx="2602946" cy="170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57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Huisvesting rat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>
                <a:solidFill>
                  <a:schemeClr val="tx1"/>
                </a:solidFill>
              </a:rPr>
              <a:t>Minimale afmeting van een rattenverblijf voor 2 ratten: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100 </a:t>
            </a:r>
            <a:r>
              <a:rPr lang="nl-NL" dirty="0">
                <a:solidFill>
                  <a:schemeClr val="tx1"/>
                </a:solidFill>
              </a:rPr>
              <a:t>cm breed, </a:t>
            </a:r>
            <a:r>
              <a:rPr lang="nl-NL" dirty="0" smtClean="0">
                <a:solidFill>
                  <a:schemeClr val="tx1"/>
                </a:solidFill>
              </a:rPr>
              <a:t>50 </a:t>
            </a:r>
            <a:r>
              <a:rPr lang="nl-NL" dirty="0">
                <a:solidFill>
                  <a:schemeClr val="tx1"/>
                </a:solidFill>
              </a:rPr>
              <a:t>cm diep en 70 cm hoog. 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Reken voor elke rat extra, 20% meer grondoppervlakte. 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Bodembedekking voor de rat: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Bodembedekkers op basis van fijn karton of mais, hennepvezel of fijne </a:t>
            </a:r>
            <a:r>
              <a:rPr lang="nl-NL" dirty="0" smtClean="0">
                <a:solidFill>
                  <a:schemeClr val="tx1"/>
                </a:solidFill>
              </a:rPr>
              <a:t>beukensnippers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Ratten </a:t>
            </a:r>
            <a:r>
              <a:rPr lang="nl-NL" dirty="0">
                <a:solidFill>
                  <a:schemeClr val="tx1"/>
                </a:solidFill>
              </a:rPr>
              <a:t>zijn erg gevoelig voor problemen met de </a:t>
            </a:r>
            <a:r>
              <a:rPr lang="nl-NL" dirty="0" smtClean="0">
                <a:solidFill>
                  <a:schemeClr val="tx1"/>
                </a:solidFill>
              </a:rPr>
              <a:t>luchtwegen, zaagsel </a:t>
            </a:r>
            <a:r>
              <a:rPr lang="nl-NL" dirty="0">
                <a:solidFill>
                  <a:schemeClr val="tx1"/>
                </a:solidFill>
              </a:rPr>
              <a:t>is daarom niet handig, want dit is erg stoffig en kan schadelijke stoffen bevatten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Ratten </a:t>
            </a:r>
            <a:r>
              <a:rPr lang="nl-NL" dirty="0">
                <a:solidFill>
                  <a:schemeClr val="tx1"/>
                </a:solidFill>
              </a:rPr>
              <a:t>houden van </a:t>
            </a:r>
            <a:r>
              <a:rPr lang="nl-NL" dirty="0" smtClean="0">
                <a:solidFill>
                  <a:schemeClr val="tx1"/>
                </a:solidFill>
              </a:rPr>
              <a:t>klimmen, schuilen en slapen samen. </a:t>
            </a:r>
            <a:endParaRPr lang="nl-NL" dirty="0">
              <a:solidFill>
                <a:schemeClr val="tx1"/>
              </a:solidFill>
            </a:endParaRPr>
          </a:p>
          <a:p>
            <a:pPr lvl="1"/>
            <a:r>
              <a:rPr lang="nl-NL" dirty="0">
                <a:solidFill>
                  <a:schemeClr val="tx1"/>
                </a:solidFill>
              </a:rPr>
              <a:t>Een verblijf met meerdere </a:t>
            </a:r>
            <a:r>
              <a:rPr lang="nl-NL" dirty="0" smtClean="0">
                <a:solidFill>
                  <a:schemeClr val="tx1"/>
                </a:solidFill>
              </a:rPr>
              <a:t>verdiepingen en een schuilplek heeft </a:t>
            </a:r>
            <a:r>
              <a:rPr lang="nl-NL" dirty="0">
                <a:solidFill>
                  <a:schemeClr val="tx1"/>
                </a:solidFill>
              </a:rPr>
              <a:t>daarom de voorkeur. </a:t>
            </a:r>
          </a:p>
          <a:p>
            <a:pPr marL="274320" lvl="1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Ratten zijn erg </a:t>
            </a:r>
            <a:r>
              <a:rPr lang="nl-NL" dirty="0" smtClean="0">
                <a:solidFill>
                  <a:schemeClr val="tx1"/>
                </a:solidFill>
              </a:rPr>
              <a:t>nieuwsgierig, spelen graag </a:t>
            </a:r>
            <a:r>
              <a:rPr lang="nl-NL" dirty="0">
                <a:solidFill>
                  <a:schemeClr val="tx1"/>
                </a:solidFill>
              </a:rPr>
              <a:t>en hebben veel afleiding nodig.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Je kunt klimmaterialen ophangen of </a:t>
            </a:r>
            <a:r>
              <a:rPr lang="nl-NL" dirty="0">
                <a:solidFill>
                  <a:schemeClr val="tx1"/>
                </a:solidFill>
                <a:hlinkClick r:id="rId2"/>
              </a:rPr>
              <a:t>verrijking</a:t>
            </a:r>
            <a:r>
              <a:rPr lang="nl-NL" dirty="0">
                <a:solidFill>
                  <a:schemeClr val="tx1"/>
                </a:solidFill>
              </a:rPr>
              <a:t> maken voor de dieren.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4098" name="Picture 2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781" y="339951"/>
            <a:ext cx="2070386" cy="299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51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 gedrag gerbil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1295400" y="22098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</a:rPr>
              <a:t>Zijn kleine knaagdieren uit Noord Afrika en Azië.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Leven dus in warme, meestal droge gebieden en zijn nachtdieren. 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Leven in de natuur meestal in een familie samen.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Kan in een paartje of groepjes van vier tot zes dieren samen (</a:t>
            </a:r>
            <a:r>
              <a:rPr lang="nl-NL" dirty="0" err="1" smtClean="0">
                <a:solidFill>
                  <a:schemeClr val="tx1"/>
                </a:solidFill>
              </a:rPr>
              <a:t>bachelorgroepen</a:t>
            </a:r>
            <a:r>
              <a:rPr lang="nl-NL" dirty="0" smtClean="0">
                <a:solidFill>
                  <a:schemeClr val="tx1"/>
                </a:solidFill>
              </a:rPr>
              <a:t> of harem).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Worden ongeveer 2 tot 6 jaar oud.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Zijn erg bewegelijk en nieuwsgierig, hoewel dit wel kan verschillen per soort.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Zijn van nature schemer- en nachtdieren en daarom geschikt voor mensen die overdag veel weg zijn.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Zijn erg goed in bouwen. In de natuur vormen ze ondergrondse netwerken van tunnels, met een nest- en voorraadkamer. Dit heet een gerbilburcht.</a:t>
            </a:r>
          </a:p>
          <a:p>
            <a:pPr marL="274320" lvl="1" indent="0">
              <a:buNone/>
            </a:pP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7" name="Picture 6" descr="Afbeeldingsresultaat voor gerb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860" y="385355"/>
            <a:ext cx="2506381" cy="182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04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780</TotalTime>
  <Words>1180</Words>
  <Application>Microsoft Office PowerPoint</Application>
  <PresentationFormat>Breedbeeld</PresentationFormat>
  <Paragraphs>153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Calibri</vt:lpstr>
      <vt:lpstr>Corbel</vt:lpstr>
      <vt:lpstr>Times New Roman</vt:lpstr>
      <vt:lpstr>Wingdings</vt:lpstr>
      <vt:lpstr>Basis</vt:lpstr>
      <vt:lpstr>Huisvesting  en  Hygiëne</vt:lpstr>
      <vt:lpstr>Planning blok 2</vt:lpstr>
      <vt:lpstr>Wat gaan we vandaag bespreken?</vt:lpstr>
      <vt:lpstr>Opdracht les 2:</vt:lpstr>
      <vt:lpstr>Natuurlijk gedrag muis</vt:lpstr>
      <vt:lpstr>Huisvesting muis</vt:lpstr>
      <vt:lpstr>Natuurlijk gedrag rat</vt:lpstr>
      <vt:lpstr>Huisvesting rat</vt:lpstr>
      <vt:lpstr>Natuurlijk gedrag gerbil</vt:lpstr>
      <vt:lpstr>Huisvesting gerbil</vt:lpstr>
      <vt:lpstr>Verrijking voor knaagdieren (die graag klimmen)</vt:lpstr>
      <vt:lpstr>We gaan een hygiëneprotocol maken:</vt:lpstr>
      <vt:lpstr>De volgende les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66</cp:revision>
  <dcterms:created xsi:type="dcterms:W3CDTF">2017-08-29T13:33:23Z</dcterms:created>
  <dcterms:modified xsi:type="dcterms:W3CDTF">2018-12-24T13:13:48Z</dcterms:modified>
</cp:coreProperties>
</file>